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cdf412114941e2" /><Relationship Type="http://schemas.openxmlformats.org/officeDocument/2006/relationships/extended-properties" Target="/docProps/app.xml" Id="Reb4979ad06fa4744" /><Relationship Type="http://schemas.openxmlformats.org/officeDocument/2006/relationships/officeDocument" Target="/ppt/presentation.xml" Id="Rea2153e5a22243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ebd401c46f4047"/>
  </p:sldMasterIdLst>
  <p:notesMasterIdLst>
    <p:notesMasterId xmlns:r="http://schemas.openxmlformats.org/officeDocument/2006/relationships" r:id="R9e359cf9f7aa4e20"/>
  </p:notesMasterIdLst>
  <p:sldIdLst>
    <p:sldId xmlns:r="http://schemas.openxmlformats.org/officeDocument/2006/relationships" id="256" r:id="Rd628ca37b6f74d8c"/>
    <p:sldId xmlns:r="http://schemas.openxmlformats.org/officeDocument/2006/relationships" id="257" r:id="R6c149c8ec74142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d8078ed18e4990" /><Relationship Type="http://schemas.openxmlformats.org/officeDocument/2006/relationships/slideMaster" Target="/ppt/slideMasters/slideMaster1.xml" Id="R53ebd401c46f4047" /><Relationship Type="http://schemas.openxmlformats.org/officeDocument/2006/relationships/notesMaster" Target="/ppt/notesMasters/notesMaster1.xml" Id="R9e359cf9f7aa4e20" /><Relationship Type="http://schemas.openxmlformats.org/officeDocument/2006/relationships/presProps" Target="/ppt/presProps.xml" Id="Rf6f0090c2dfe4958" /><Relationship Type="http://schemas.openxmlformats.org/officeDocument/2006/relationships/tableStyles" Target="/ppt/tableStyles.xml" Id="Re32df620e9484fd2" /><Relationship Type="http://schemas.openxmlformats.org/officeDocument/2006/relationships/slide" Target="/ppt/slides/slide1.xml" Id="Rd628ca37b6f74d8c" /><Relationship Type="http://schemas.openxmlformats.org/officeDocument/2006/relationships/slide" Target="/ppt/slides/slide2.xml" Id="R6c149c8ec74142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ba5fe41d8244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3bf5a500194ab7" /><Relationship Type="http://schemas.openxmlformats.org/officeDocument/2006/relationships/notesMaster" Target="/ppt/notesMasters/notesMaster1.xml" Id="R32f24c5dfd4e4c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802a2501ae4327" /><Relationship Type="http://schemas.openxmlformats.org/officeDocument/2006/relationships/notesMaster" Target="/ppt/notesMasters/notesMaster1.xml" Id="Rf6237a81c91847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62cab5d5b943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6b274a64354da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91795bc237401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3106bc511647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d5fd75829d416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63cef6a5be49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E997AE-3B72-4151-87E3-BEC185479D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DDAD037-FC16-434C-AA60-7BDB5B55BD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B5A7A5D-6699-47F0-A6F4-335F8E1EDB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4FF1A1-5310-4459-92AD-DBB6DBD8A5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78470FC-2366-4D54-BA1F-B40E623606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0185A43-5CDC-4F0D-AC6E-47CBD4E824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CA652FA-0706-42B8-948D-45A3839579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84D0636-A2DE-4254-BB74-A0BB11958F5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0156AD9-C329-452C-82B2-C87EA0D1D4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DF28925-1CD2-4C97-9B3A-0750932D41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abf65f211745ad" /><Relationship Type="http://schemas.openxmlformats.org/officeDocument/2006/relationships/slideLayout" Target="/ppt/slideLayouts/slideLayout1.xml" Id="Rc7f382abb0dd499f" /><Relationship Type="http://schemas.openxmlformats.org/officeDocument/2006/relationships/slideLayout" Target="/ppt/slideLayouts/slideLayout2.xml" Id="R9c5cc6b245674ee9" /><Relationship Type="http://schemas.openxmlformats.org/officeDocument/2006/relationships/slideLayout" Target="/ppt/slideLayouts/slideLayout3.xml" Id="R46fc19f9d80947ef" /><Relationship Type="http://schemas.openxmlformats.org/officeDocument/2006/relationships/slideLayout" Target="/ppt/slideLayouts/slideLayout4.xml" Id="R32910da3c4114dd8" /><Relationship Type="http://schemas.openxmlformats.org/officeDocument/2006/relationships/slideLayout" Target="/ppt/slideLayouts/slideLayout5.xml" Id="R3ef74ce65fd74630" /><Relationship Type="http://schemas.openxmlformats.org/officeDocument/2006/relationships/slideLayout" Target="/ppt/slideLayouts/slideLayout6.xml" Id="R4dc1234d629345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f382abb0dd499f"/>
    <p:sldLayoutId xmlns:r="http://schemas.openxmlformats.org/officeDocument/2006/relationships" id="2147483650" r:id="R9c5cc6b245674ee9"/>
    <p:sldLayoutId xmlns:r="http://schemas.openxmlformats.org/officeDocument/2006/relationships" id="2147483651" r:id="R46fc19f9d80947ef"/>
    <p:sldLayoutId xmlns:r="http://schemas.openxmlformats.org/officeDocument/2006/relationships" id="2147483652" r:id="R32910da3c4114dd8"/>
    <p:sldLayoutId xmlns:r="http://schemas.openxmlformats.org/officeDocument/2006/relationships" id="2147483653" r:id="R3ef74ce65fd74630"/>
    <p:sldLayoutId xmlns:r="http://schemas.openxmlformats.org/officeDocument/2006/relationships" id="2147483654" r:id="R4dc1234d629345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fe3d15f3894a6d" /><Relationship Type="http://schemas.openxmlformats.org/officeDocument/2006/relationships/chart" Target="/ppt/slides/charts/chart1.xml" Id="R2744a071049c40bb" /><Relationship Type="http://schemas.openxmlformats.org/officeDocument/2006/relationships/notesSlide" Target="/ppt/notesSlides/notesSlide1.xml" Id="R0620c4d6870048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d050a2534541dc" /><Relationship Type="http://schemas.openxmlformats.org/officeDocument/2006/relationships/notesSlide" Target="/ppt/notesSlides/notesSlide2.xml" Id="Rf58dbe9318e74db9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latin typeface="Arial"/>
                <a:ea typeface="Arial"/>
                <a:cs typeface="Arial"/>
              </a:rPr>
              <a:t>Revenue and contribution (CNY)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rial"/>
              <a:ea typeface="Arial"/>
              <a:cs typeface="Arial"/>
            </a:defRPr>
          </a:pPr>
        </a:p>
      </c:txPr>
    </c:title>
    <c:plotArea>
      <c:barChart>
        <c:barDir val="col"/>
        <c:varyColors val="0"/>
        <c:ser>
          <c:idx val="0"/>
          <c:order val="0"/>
          <c:tx>
            <c:v>Revenue</c:v>
          </c:tx>
          <c:spPr>
            <a:solidFill xmlns:a="http://schemas.openxmlformats.org/drawingml/2006/main">
              <a:srgbClr val="365FAD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19200</c:v>
                </c:pt>
                <c:pt idx="1">
                  <c:v>23000</c:v>
                </c:pt>
                <c:pt idx="2">
                  <c:v>26000</c:v>
                </c:pt>
              </c:numCache>
            </c:numRef>
          </c:val>
        </c:ser>
        <c:ser>
          <c:idx val="1"/>
          <c:order val="1"/>
          <c:tx>
            <c:v>Contribution</c:v>
          </c:tx>
          <c:spPr>
            <a:solidFill xmlns:a="http://schemas.openxmlformats.org/drawingml/2006/main">
              <a:srgbClr val="65806F"/>
            </a:solidFill>
          </c:spPr>
          <c:invertIfNegative val="0"/>
          <c:cat>
            <c:strRef>
              <c:f>'Chart Data'!$C$2:$C$4</c:f>
              <c:strCache>
                <c:ptCount val="3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'Chart Data'!$D$2:$D$4</c:f>
              <c:numCache>
                <c:formatCode>#,##0</c:formatCode>
                <c:ptCount val="3"/>
                <c:pt idx="0">
                  <c:v>8560</c:v>
                </c:pt>
                <c:pt idx="1">
                  <c:v>10260</c:v>
                </c:pt>
                <c:pt idx="2">
                  <c:v>11040</c:v>
                </c:pt>
              </c:numCache>
            </c:numRef>
          </c:val>
        </c:ser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rial"/>
              <a:ea typeface="Arial"/>
              <a:cs typeface="Arial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FF4AF-F7B6-4F0B-A252-42C98934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defPPr>
            <a:lvl1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1pPr>
            <a:lvl2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2pPr>
            <a:lvl3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3pPr>
            <a:lvl4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4pPr>
            <a:lvl5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5pPr>
            <a:lvl6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6pPr>
            <a:lvl7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7pPr>
            <a:lvl8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8pPr>
            <a:lvl9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>
                <a:solidFill>
                  <a:srgbClr val="667168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67168"/>
                </a:solidFill>
                <a:latin typeface="Arial"/>
                <a:ea typeface="Arial"/>
                <a:cs typeface="Arial"/>
              </a:rPr>
              <a:t>LILY  /  EDITABLE FICTIONAL SAMPLE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DA834-5087-4FFC-80EF-060D8107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defPPr>
            <a:lvl1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1pPr>
            <a:lvl2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2pPr>
            <a:lvl3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3pPr>
            <a:lvl4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4pPr>
            <a:lvl5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5pPr>
            <a:lvl6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6pPr>
            <a:lvl7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7pPr>
            <a:lvl8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8pPr>
            <a:lvl9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>
                <a:solidFill>
                  <a:srgbClr val="151C26"/>
                </a:solidFill>
                <a:latin typeface="Arial"/>
                <a:ea typeface="Arial"/>
                <a:cs typeface="Arial"/>
              </a:defRPr>
            </a:pPr>
            <a:r>
              <a:rPr sz="3300">
                <a:solidFill>
                  <a:srgbClr val="151C26"/>
                </a:solidFill>
                <a:latin typeface="Arial"/>
                <a:ea typeface="Arial"/>
                <a:cs typeface="Arial"/>
              </a:rPr>
              <a:t>Q3 contribution grows with sales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EEB4E3-9857-46AD-AECD-B1EF9498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57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defPPr>
            <a:lvl1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1pPr>
            <a:lvl2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2pPr>
            <a:lvl3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3pPr>
            <a:lvl4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4pPr>
            <a:lvl5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5pPr>
            <a:lvl6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6pPr>
            <a:lvl7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7pPr>
            <a:lvl8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8pPr>
            <a:lvl9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>
                <a:solidFill>
                  <a:srgbClr val="365FAD"/>
                </a:solidFill>
                <a:latin typeface="Arial"/>
                <a:ea typeface="Arial"/>
                <a:cs typeface="Arial"/>
              </a:defRPr>
            </a:pPr>
            <a:r>
              <a:rPr sz="3300">
                <a:solidFill>
                  <a:srgbClr val="365FAD"/>
                </a:solidFill>
                <a:latin typeface="Arial"/>
                <a:ea typeface="Arial"/>
                <a:cs typeface="Arial"/>
              </a:rPr>
              <a:t>CNY 68,200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9F87C3-2FBB-4D35-8D6C-2DB5E25E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447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defPPr>
            <a:lvl1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1pPr>
            <a:lvl2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2pPr>
            <a:lvl3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3pPr>
            <a:lvl4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4pPr>
            <a:lvl5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5pPr>
            <a:lvl6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6pPr>
            <a:lvl7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7pPr>
            <a:lvl8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8pPr>
            <a:lvl9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>
                <a:solidFill>
                  <a:srgbClr val="151C26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151C26"/>
                </a:solidFill>
                <a:latin typeface="Arial"/>
                <a:ea typeface="Arial"/>
                <a:cs typeface="Arial"/>
              </a:rPr>
              <a:t>Revenue from six fictional product-month records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71462-0EBB-4226-BD80-D2DA2DEE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4476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defPPr>
            <a:lvl1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1pPr>
            <a:lvl2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2pPr>
            <a:lvl3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3pPr>
            <a:lvl4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4pPr>
            <a:lvl5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5pPr>
            <a:lvl6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6pPr>
            <a:lvl7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7pPr>
            <a:lvl8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8pPr>
            <a:lvl9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151C26"/>
                </a:solidFill>
                <a:latin typeface="Arial"/>
                <a:ea typeface="Arial"/>
                <a:cs typeface="Arial"/>
              </a:rPr>
              <a:t>CNY 29,860 contribution</a:t>
            </a:r>
          </a:p>
          <a:p xmlns:a="http://schemas.openxmlformats.org/drawingml/2006/main">
            <a:pPr>
              <a:defRPr sz="1950">
                <a:solidFill>
                  <a:srgbClr val="151C26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151C26"/>
                </a:solidFill>
                <a:latin typeface="Arial"/>
                <a:ea typeface="Arial"/>
                <a:cs typeface="Arial"/>
              </a:rPr>
              <a:t>43.8% contribution margin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E029B206-DB35-4EB5-9DCF-5DA19F64C561}"/>
              </a:ext>
            </a:extLst>
          </p:cNvPr>
          <p:cNvGraphicFramePr/>
          <p:nvPr/>
        </p:nvGraphicFramePr>
        <p:xfrm>
          <a:off xmlns:a="http://schemas.openxmlformats.org/drawingml/2006/main" x="5429250" y="2000250"/>
          <a:ext xmlns:a="http://schemas.openxmlformats.org/drawingml/2006/main" cx="60960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744a071049c40bb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6FD5F5-8252-4850-8275-E7B00017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defPPr>
            <a:lvl1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1pPr>
            <a:lvl2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2pPr>
            <a:lvl3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3pPr>
            <a:lvl4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4pPr>
            <a:lvl5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5pPr>
            <a:lvl6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6pPr>
            <a:lvl7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7pPr>
            <a:lvl8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8pPr>
            <a:lvl9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6616C"/>
                </a:solidFill>
                <a:latin typeface="Arial"/>
                <a:ea typeface="Arial"/>
                <a:cs typeface="Arial"/>
              </a:rPr>
              <a:t>Source: sales.csv and costs.csv. Contribution = revenue − direct unit costs.</a:t>
            </a:r>
          </a:p>
          <a:p xmlns:a="http://schemas.openxmlformats.org/drawingml/2006/main">
            <a:pPr>
              <a:defRPr sz="1350">
                <a:solidFill>
                  <a:srgbClr val="56616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56616C"/>
                </a:solidFill>
                <a:latin typeface="Arial"/>
                <a:ea typeface="Arial"/>
                <a:cs typeface="Arial"/>
              </a:rPr>
              <a:t>Excludes overhead, tax and returns. No customer data or live task performance claim.</a:t>
            </a:r>
          </a:p>
        </p:txBody>
      </p:sp>
    </p:spTree>
    <p:extLst>
      <p:ext uri="{BB962C8B-B14F-4D97-AF65-F5344CB8AC3E}">
        <p14:creationId xmlns:p14="http://schemas.microsoft.com/office/powerpoint/2010/main" val="15955769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51C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09BCA-D711-408B-BD21-C776247F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defPPr>
            <a:lvl1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1pPr>
            <a:lvl2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2pPr>
            <a:lvl3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3pPr>
            <a:lvl4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4pPr>
            <a:lvl5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5pPr>
            <a:lvl6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6pPr>
            <a:lvl7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7pPr>
            <a:lvl8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8pPr>
            <a:lvl9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>
                <a:solidFill>
                  <a:srgbClr val="BCC9C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BCC9C6"/>
                </a:solidFill>
                <a:latin typeface="Arial"/>
                <a:ea typeface="Arial"/>
                <a:cs typeface="Arial"/>
              </a:rPr>
              <a:t>REVISION  /  AUDITABLE 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4896B-62AE-48C2-B247-434E8874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correction flows through the workbook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83C554-A8A7-41BB-9CBA-548C1CC4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defPPr>
            <a:lvl1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1pPr>
            <a:lvl2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2pPr>
            <a:lvl3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3pPr>
            <a:lvl4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4pPr>
            <a:lvl5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5pPr>
            <a:lvl6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6pPr>
            <a:lvl7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7pPr>
            <a:lvl8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8pPr>
            <a:lvl9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>
                <a:solidFill>
                  <a:srgbClr val="BCC9C6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BCC9C6"/>
                </a:solidFill>
                <a:latin typeface="Arial"/>
                <a:ea typeface="Arial"/>
                <a:cs typeface="Arial"/>
              </a:rPr>
              <a:t>September Notebook unit cost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EB6DE-2C9D-4F99-A568-93F161EA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>
                <a:solidFill>
                  <a:srgbClr val="FFFFFF"/>
                </a:solidFill>
                <a:latin typeface="Arial"/>
                <a:ea typeface="Arial"/>
                <a:cs typeface="Arial"/>
              </a:rPr>
              <a:t>44 → 43 CNY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6713D-1ACC-4AA5-AFBC-235E1DE5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FFFFFF"/>
                </a:solidFill>
                <a:latin typeface="Arial"/>
                <a:ea typeface="Arial"/>
                <a:cs typeface="Arial"/>
              </a:rPr>
              <a:t>160 units × 1 CNY lower cost = 160 CNY higher contribution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6F08F-A66F-4B67-8A0D-C90605E1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Revised Q3 contribution: CNY 30,020  /  Margin: 44.0%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2D933-6D90-45CC-BCF2-4B377ACF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defPPr>
            <a:lvl1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1pPr>
            <a:lvl2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2pPr>
            <a:lvl3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3pPr>
            <a:lvl4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4pPr>
            <a:lvl5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5pPr>
            <a:lvl6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6pPr>
            <a:lvl7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7pPr>
            <a:lvl8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8pPr>
            <a:lvl9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BCC9C6"/>
                </a:solidFill>
                <a:latin typeface="Arial"/>
                <a:ea typeface="Arial"/>
                <a:cs typeface="Arial"/>
              </a:rPr>
              <a:t>Fictional corrected source: costs-revised.csv. Compare analysis.xlsx with analysis-revised.xlsx.</a:t>
            </a:r>
          </a:p>
          <a:p xmlns:a="http://schemas.openxmlformats.org/drawingml/2006/main">
            <a:pPr>
              <a:defRPr sz="1275">
                <a:solidFill>
                  <a:srgbClr val="BCC9C6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BCC9C6"/>
                </a:solidFill>
                <a:latin typeface="Arial"/>
                <a:ea typeface="Arial"/>
                <a:cs typeface="Arial"/>
              </a:rPr>
              <a:t>This editable summary is authored for demonstration, not evidence of a model-run business task.</a:t>
            </a:r>
          </a:p>
        </p:txBody>
      </p:sp>
    </p:spTree>
    <p:extLst>
      <p:ext uri="{BB962C8B-B14F-4D97-AF65-F5344CB8AC3E}">
        <p14:creationId xmlns:p14="http://schemas.microsoft.com/office/powerpoint/2010/main" val="7493763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2026-10-27T11:55:17.1710000Z</dcterms:created>
  <dcterms:modified xsi:type="dcterms:W3CDTF">2026-10-27T11:55:17.1710000Z</dcterms:modified>
</coreProperties>
</file>